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¿Qué es un Árbol de Decisión y un Random Forest?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guía visual para entender estos algoritmos clave de Machine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46271"/>
            <a:ext cx="7607618" cy="13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 la simplicidad a la potencia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336721"/>
            <a:ext cx="30480" cy="4316492"/>
          </a:xfrm>
          <a:prstGeom prst="roundRect">
            <a:avLst>
              <a:gd name="adj" fmla="val 108027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285071" y="2336721"/>
            <a:ext cx="7607618" cy="1945838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6504503" y="2556153"/>
            <a:ext cx="279856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Árbol de Decisión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04503" y="3026569"/>
            <a:ext cx="716875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simple y transparente, perfecto para entender las bases del Machine Learning. Fácil de visualizar e interpretar. Ideal para proyectos iniciales y explicación de decisiones.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85071" y="4707374"/>
            <a:ext cx="7607618" cy="1945838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6504503" y="492680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504503" y="5397222"/>
            <a:ext cx="716875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avanzado que combina la sabiduría colectiva de múltiples árboles. Mayor precisión, estabilidad y capacidad predictiva. Herramienta profesional para problemas complejos.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54591" y="6892171"/>
            <a:ext cx="760761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Ambos son pilares fundamentales del Machine Learning moderno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herramientas esenciales en el arsenal de todo científico de datos.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47549" y="506254"/>
            <a:ext cx="1206103" cy="298609"/>
          </a:xfrm>
          <a:prstGeom prst="roundRect">
            <a:avLst>
              <a:gd name="adj" fmla="val 6951"/>
            </a:avLst>
          </a:prstGeom>
          <a:solidFill>
            <a:srgbClr val="3D4D00"/>
          </a:solidFill>
          <a:ln/>
        </p:spPr>
      </p:sp>
      <p:sp>
        <p:nvSpPr>
          <p:cNvPr id="3" name="Text 1"/>
          <p:cNvSpPr/>
          <p:nvPr/>
        </p:nvSpPr>
        <p:spPr>
          <a:xfrm>
            <a:off x="1451253" y="558046"/>
            <a:ext cx="998696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FUNDAMENTOS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347549" y="857607"/>
            <a:ext cx="7525703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¿Qué es un Árbol de Decisión?</a:t>
            </a:r>
            <a:endParaRPr lang="en-US" sz="3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549" y="1744266"/>
            <a:ext cx="7610237" cy="43124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87364" y="3534728"/>
            <a:ext cx="390298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árbol de decisión es un modelo predictivo que utiliza una serie de preguntas binarias (sí/no) para dividir los datos de forma progresiva.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47549" y="6353413"/>
            <a:ext cx="17287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347549" y="6624518"/>
            <a:ext cx="3890486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9" name="Text 6"/>
          <p:cNvSpPr/>
          <p:nvPr/>
        </p:nvSpPr>
        <p:spPr>
          <a:xfrm>
            <a:off x="1347549" y="6756678"/>
            <a:ext cx="22046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Nodos de decisión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347549" y="7106007"/>
            <a:ext cx="3890486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nodo representa una pregunta sobre una característica específica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369838" y="6353413"/>
            <a:ext cx="17287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5369838" y="6624518"/>
            <a:ext cx="3890605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3" name="Text 10"/>
          <p:cNvSpPr/>
          <p:nvPr/>
        </p:nvSpPr>
        <p:spPr>
          <a:xfrm>
            <a:off x="5369838" y="6756678"/>
            <a:ext cx="216217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Ramas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369838" y="7106007"/>
            <a:ext cx="3890605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Guían el camino hacia diferentes resultados según las respuestas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392245" y="6353413"/>
            <a:ext cx="17287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9392245" y="6624518"/>
            <a:ext cx="3890605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7" name="Text 14"/>
          <p:cNvSpPr/>
          <p:nvPr/>
        </p:nvSpPr>
        <p:spPr>
          <a:xfrm>
            <a:off x="9392245" y="6756678"/>
            <a:ext cx="216217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Hojas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392245" y="7106007"/>
            <a:ext cx="3890605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Contienen la decisión o predicción final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9931" y="509945"/>
            <a:ext cx="9855756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Ejemplo visual: Clasificación de setas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52" y="1313855"/>
            <a:ext cx="11737777" cy="5770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9848" y="1837280"/>
            <a:ext cx="2738589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Si: No comestible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89848" y="2268266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Evitar consumo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698" y="1980072"/>
            <a:ext cx="381773" cy="3817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9848" y="3185416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No: Comestible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189848" y="3616402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Considerada segura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9698" y="3149252"/>
            <a:ext cx="381773" cy="3817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89848" y="4533553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Si: Olor fuerte?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189848" y="4964539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¿Emite olor intenso?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698" y="4306502"/>
            <a:ext cx="381773" cy="3817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01778" y="5881689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Color rojo?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201778" y="6312675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¿La seta es roja?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9698" y="5654639"/>
            <a:ext cx="381773" cy="38177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49931" y="7232213"/>
            <a:ext cx="11930539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diagrama muestra cómo un árbol de decisión determina si una seta es comestible mediante preguntas secuenciales sobre características como color, tamaño y olor.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31031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¿Cómo funciona un Árbol de Decisión?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6498" y="2352556"/>
            <a:ext cx="2381964" cy="3748088"/>
          </a:xfrm>
          <a:prstGeom prst="roundRect">
            <a:avLst>
              <a:gd name="adj" fmla="val 140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89383" y="2575441"/>
            <a:ext cx="1936194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Ganancia de información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9383" y="3403283"/>
            <a:ext cx="1936194" cy="247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algoritmo selecciona la mejor pregunta en cada nodo para maximizar la separación de los datos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67418" y="2352556"/>
            <a:ext cx="2381964" cy="3748088"/>
          </a:xfrm>
          <a:prstGeom prst="roundRect">
            <a:avLst>
              <a:gd name="adj" fmla="val 140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9090303" y="2575441"/>
            <a:ext cx="1936194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División progresiva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090303" y="3403283"/>
            <a:ext cx="1936194" cy="141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 el conjunto en grupos cada vez más homogéneos y específicos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338" y="2352556"/>
            <a:ext cx="2381964" cy="3748088"/>
          </a:xfrm>
          <a:prstGeom prst="roundRect">
            <a:avLst>
              <a:gd name="adj" fmla="val 1404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1691223" y="2575441"/>
            <a:ext cx="1936194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Interpretabilidad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691223" y="3403283"/>
            <a:ext cx="1936194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Fácil de visualizar y entender, ideal para explicar decisiones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6498" y="6319599"/>
            <a:ext cx="7583805" cy="1278850"/>
          </a:xfrm>
          <a:prstGeom prst="roundRect">
            <a:avLst>
              <a:gd name="adj" fmla="val 2615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89383" y="654248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Aplicaciones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89383" y="7022068"/>
            <a:ext cx="7138035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Útil tanto para clasificación como para regresión de datos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84496" y="1226106"/>
            <a:ext cx="1004054" cy="292775"/>
          </a:xfrm>
          <a:prstGeom prst="roundRect">
            <a:avLst>
              <a:gd name="adj" fmla="val 6689"/>
            </a:avLst>
          </a:prstGeom>
          <a:noFill/>
          <a:ln w="7620">
            <a:solidFill>
              <a:srgbClr val="DCFF50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89986" y="1307187"/>
            <a:ext cx="130493" cy="1304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5724" y="1282660"/>
            <a:ext cx="597337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DESAFÍOS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684496" y="1565791"/>
            <a:ext cx="8322707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Limitaciones del Árbol de Decisión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1684496" y="2383869"/>
            <a:ext cx="3682603" cy="1417558"/>
          </a:xfrm>
          <a:prstGeom prst="roundRect">
            <a:avLst>
              <a:gd name="adj" fmla="val 774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661636" y="2383869"/>
            <a:ext cx="91440" cy="1417558"/>
          </a:xfrm>
          <a:prstGeom prst="roundRect">
            <a:avLst>
              <a:gd name="adj" fmla="val 26773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1939052" y="2569845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Alta varianza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939052" y="2942153"/>
            <a:ext cx="3242072" cy="673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pequeño cambio en los datos de entrenamiento puede modificar significativamente la estructura del árbol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684496" y="3918823"/>
            <a:ext cx="3682603" cy="1417558"/>
          </a:xfrm>
          <a:prstGeom prst="roundRect">
            <a:avLst>
              <a:gd name="adj" fmla="val 774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661636" y="3918823"/>
            <a:ext cx="91440" cy="1417558"/>
          </a:xfrm>
          <a:prstGeom prst="roundRect">
            <a:avLst>
              <a:gd name="adj" fmla="val 26773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939052" y="4104799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Sobreajuste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939052" y="4477107"/>
            <a:ext cx="3242072" cy="673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árboles profundos tienden a memorizar los datos de entrenamiento en lugar de generalizar patrones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1684496" y="5453777"/>
            <a:ext cx="3682603" cy="1417558"/>
          </a:xfrm>
          <a:prstGeom prst="roundRect">
            <a:avLst>
              <a:gd name="adj" fmla="val 774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1661636" y="5453777"/>
            <a:ext cx="91440" cy="1417558"/>
          </a:xfrm>
          <a:prstGeom prst="roundRect">
            <a:avLst>
              <a:gd name="adj" fmla="val 26773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1939052" y="5639753"/>
            <a:ext cx="220313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Precisión limitada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939052" y="6012061"/>
            <a:ext cx="3242072" cy="673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problemas complejos con muchas variables, un solo árbol puede no capturar toda la complejidad</a:t>
            </a:r>
            <a:endParaRPr lang="en-US" sz="12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64" y="2593181"/>
            <a:ext cx="7180421" cy="40688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3181" y="1231225"/>
            <a:ext cx="2183011" cy="349329"/>
          </a:xfrm>
          <a:prstGeom prst="roundRect">
            <a:avLst>
              <a:gd name="adj" fmla="val 6705"/>
            </a:avLst>
          </a:prstGeom>
          <a:solidFill>
            <a:srgbClr val="3D4D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19" y="1327785"/>
            <a:ext cx="156091" cy="156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296" y="1289685"/>
            <a:ext cx="171485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 AVANZADO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83181" y="1647706"/>
            <a:ext cx="7320082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¿Qué es un Random Forest?</a:t>
            </a:r>
            <a:endParaRPr lang="en-US" sz="3800" dirty="0"/>
          </a:p>
        </p:txBody>
      </p:sp>
      <p:sp>
        <p:nvSpPr>
          <p:cNvPr id="7" name="Text 3"/>
          <p:cNvSpPr/>
          <p:nvPr/>
        </p:nvSpPr>
        <p:spPr>
          <a:xfrm>
            <a:off x="683181" y="2509599"/>
            <a:ext cx="7777639" cy="58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Random Forest es un conjunto poderoso de múltiples árboles de decisión que trabajan colaborativamente para producir predicciones más robustas y precisas.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1" y="3279338"/>
            <a:ext cx="975955" cy="11710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7014" y="3474482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Bootstrap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827014" y="3880128"/>
            <a:ext cx="6633805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árbol se entrena con una muestra aleatoria diferente de los datos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81" y="4450437"/>
            <a:ext cx="975955" cy="13767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27014" y="4645581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Aleatoriedad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827014" y="5051227"/>
            <a:ext cx="6633805" cy="58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cada división se considera solo un subconjunto aleatorio de características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5827157"/>
            <a:ext cx="975955" cy="11710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27014" y="6022300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Agregación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1827014" y="6427946"/>
            <a:ext cx="6633805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predicción final combina los votos de todos los árboles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8278" y="1176099"/>
            <a:ext cx="10695146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 muchos árboles a una decisión unificada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1336000" y="1897142"/>
            <a:ext cx="4075152" cy="5156359"/>
          </a:xfrm>
          <a:prstGeom prst="roundRect">
            <a:avLst>
              <a:gd name="adj" fmla="val 625"/>
            </a:avLst>
          </a:prstGeom>
          <a:solidFill>
            <a:srgbClr val="DCFF50"/>
          </a:solidFill>
          <a:ln/>
        </p:spPr>
      </p:sp>
      <p:sp>
        <p:nvSpPr>
          <p:cNvPr id="4" name="Text 2"/>
          <p:cNvSpPr/>
          <p:nvPr/>
        </p:nvSpPr>
        <p:spPr>
          <a:xfrm>
            <a:off x="1505664" y="2024182"/>
            <a:ext cx="25465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El proceso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505664" y="2485311"/>
            <a:ext cx="16966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1505664" y="2750939"/>
            <a:ext cx="3735824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7" name="Text 5"/>
          <p:cNvSpPr/>
          <p:nvPr/>
        </p:nvSpPr>
        <p:spPr>
          <a:xfrm>
            <a:off x="1505664" y="2881432"/>
            <a:ext cx="279963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Entrenamiento paralelo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505664" y="3273623"/>
            <a:ext cx="3735824" cy="47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Cientos o miles de árboles se crean de forma independiente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505664" y="4002762"/>
            <a:ext cx="16966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505664" y="4268391"/>
            <a:ext cx="3735824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1" name="Text 9"/>
          <p:cNvSpPr/>
          <p:nvPr/>
        </p:nvSpPr>
        <p:spPr>
          <a:xfrm>
            <a:off x="1505664" y="4398883"/>
            <a:ext cx="318135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Predicciones individuales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505664" y="4791075"/>
            <a:ext cx="3735824" cy="47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árbol genera su propia predicción basándose en su experiencia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505664" y="5520214"/>
            <a:ext cx="16966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505664" y="5785842"/>
            <a:ext cx="3735824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5" name="Text 13"/>
          <p:cNvSpPr/>
          <p:nvPr/>
        </p:nvSpPr>
        <p:spPr>
          <a:xfrm>
            <a:off x="1505664" y="5916335"/>
            <a:ext cx="254508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Votación democrática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505664" y="6308527"/>
            <a:ext cx="3735824" cy="47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Clasificación: mayoría de votos. Regresión: promedio de valores</a:t>
            </a:r>
            <a:endParaRPr lang="en-US" sz="13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0595" y="2359104"/>
            <a:ext cx="7469029" cy="4232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694"/>
            <a:ext cx="9526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¿Por qué usar Random Forest?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2101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3429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 el sobreajuste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1817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combinación de múltiples árboles compensa los errores individuales y evita la memorización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2210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Mayor robustez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0638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Maneja eficazmente datos con ruido, valores faltantes y outliers sin perder precisión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2210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Versatilidad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06384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Procesa variables numéricas y categóricas sin necesidad de preprocesamiento complejo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2210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Aplicación real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6384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Ampliamente usado en banca, medicina, comercio electrónico y sistemas de recomendación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645206" cy="426244"/>
          </a:xfrm>
          <a:prstGeom prst="roundRect">
            <a:avLst>
              <a:gd name="adj" fmla="val 6386"/>
            </a:avLst>
          </a:prstGeom>
          <a:solidFill>
            <a:srgbClr val="3D4D0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3730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CASO PRÁCTICO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105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Predicción de riesgo crediticio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38943" y="2599849"/>
            <a:ext cx="4205168" cy="1821537"/>
          </a:xfrm>
          <a:prstGeom prst="roundRect">
            <a:avLst>
              <a:gd name="adj" fmla="val 186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96237" y="2857143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Árbol de decisión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96237" y="3438287"/>
            <a:ext cx="3690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sola opinión basada en reglas específicas. Útil pero limitado.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8943" y="4648200"/>
            <a:ext cx="4205168" cy="2547342"/>
          </a:xfrm>
          <a:prstGeom prst="roundRect">
            <a:avLst>
              <a:gd name="adj" fmla="val 133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96237" y="490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96237" y="5486638"/>
            <a:ext cx="369058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 a cientos de expertos (árboles) y decide según la mayoría. Resultado: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 precisión y menor error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la predicción final.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2026-02-09T14:46:32Z</dcterms:created>
  <dcterms:modified xsi:type="dcterms:W3CDTF">2026-02-09T14:46:32Z</dcterms:modified>
</cp:coreProperties>
</file>